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  <p:sldMasterId id="2147483900" r:id="rId2"/>
    <p:sldMasterId id="2147483912" r:id="rId3"/>
    <p:sldMasterId id="2147483924" r:id="rId4"/>
    <p:sldMasterId id="2147483936" r:id="rId5"/>
  </p:sldMasterIdLst>
  <p:sldIdLst>
    <p:sldId id="256" r:id="rId6"/>
    <p:sldId id="259" r:id="rId7"/>
    <p:sldId id="258" r:id="rId8"/>
    <p:sldId id="260" r:id="rId9"/>
    <p:sldId id="261" r:id="rId10"/>
    <p:sldId id="262" r:id="rId11"/>
    <p:sldId id="265" r:id="rId12"/>
    <p:sldId id="266" r:id="rId13"/>
    <p:sldId id="267" r:id="rId14"/>
    <p:sldId id="269" r:id="rId15"/>
    <p:sldId id="273" r:id="rId16"/>
    <p:sldId id="270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32DA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561" autoAdjust="0"/>
    <p:restoredTop sz="94660"/>
  </p:normalViewPr>
  <p:slideViewPr>
    <p:cSldViewPr snapToGrid="0">
      <p:cViewPr>
        <p:scale>
          <a:sx n="75" d="100"/>
          <a:sy n="75" d="100"/>
        </p:scale>
        <p:origin x="-55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>
            <a:extLst/>
          </a:lstStyle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94488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2507786"/>
            <a:ext cx="94488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416676"/>
            <a:ext cx="1016000" cy="365125"/>
          </a:xfrm>
        </p:spPr>
        <p:txBody>
          <a:bodyPr/>
          <a:lstStyle/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1859760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1" y="1524001"/>
            <a:ext cx="4011084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73152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1831975"/>
            <a:ext cx="73152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8400" y="1166787"/>
            <a:ext cx="73152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9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3"/>
            <a:ext cx="812800" cy="365125"/>
          </a:xfrm>
        </p:spPr>
        <p:txBody>
          <a:bodyPr/>
          <a:lstStyle/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8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3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3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8A3C486-E1F4-4E71-9490-7B6B2EBE94FD}" type="datetimeFigureOut">
              <a:rPr lang="en-US" smtClean="0"/>
              <a:pPr/>
              <a:t>10-Feb-18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566400" y="6416676"/>
            <a:ext cx="1016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F1B9094-DDA2-42C8-AC4A-6FC828BB784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J6VJj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48" y="0"/>
            <a:ext cx="12202848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0"/>
            <a:ext cx="820057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9600" dirty="0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dirty="0" err="1" smtClean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9600" dirty="0" smtClean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55210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446" y="326488"/>
            <a:ext cx="7990449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কাজঃ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44500" y="1143000"/>
          <a:ext cx="11116602" cy="52767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58301"/>
                <a:gridCol w="5558301"/>
              </a:tblGrid>
              <a:tr h="2638376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NikoshBAN" pitchFamily="2" charset="0"/>
                          <a:cs typeface="NikoshBAN" pitchFamily="2" charset="0"/>
                        </a:rPr>
                        <a:t>দল</a:t>
                      </a:r>
                      <a:r>
                        <a:rPr lang="en-US" sz="3200" dirty="0" smtClean="0">
                          <a:latin typeface="NikoshBAN" pitchFamily="2" charset="0"/>
                          <a:cs typeface="NikoshBAN" pitchFamily="2" charset="0"/>
                        </a:rPr>
                        <a:t>- ক</a:t>
                      </a:r>
                    </a:p>
                    <a:p>
                      <a:pPr algn="ctr"/>
                      <a:r>
                        <a:rPr lang="en-US" dirty="0" err="1" smtClean="0">
                          <a:latin typeface="NikoshBAN" pitchFamily="2" charset="0"/>
                          <a:cs typeface="NikoshBAN" pitchFamily="2" charset="0"/>
                        </a:rPr>
                        <a:t>ডানপাশের</a:t>
                      </a:r>
                      <a:r>
                        <a:rPr lang="en-US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শব্দের</a:t>
                      </a:r>
                      <a:r>
                        <a:rPr lang="en-US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সাথে</a:t>
                      </a:r>
                      <a:r>
                        <a:rPr lang="en-US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বামপাশের</a:t>
                      </a:r>
                      <a:r>
                        <a:rPr lang="en-US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শব্দের</a:t>
                      </a:r>
                      <a:r>
                        <a:rPr lang="en-US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মিল</a:t>
                      </a:r>
                      <a:r>
                        <a:rPr lang="en-US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করঃ</a:t>
                      </a:r>
                      <a:r>
                        <a:rPr lang="en-US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</a:p>
                    <a:p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err="1" smtClean="0">
                          <a:latin typeface="NikoshBAN" pitchFamily="2" charset="0"/>
                          <a:cs typeface="NikoshBAN" pitchFamily="2" charset="0"/>
                        </a:rPr>
                        <a:t>দল</a:t>
                      </a:r>
                      <a:r>
                        <a:rPr lang="en-US" sz="3600" dirty="0" smtClean="0">
                          <a:latin typeface="NikoshBAN" pitchFamily="2" charset="0"/>
                          <a:cs typeface="NikoshBAN" pitchFamily="2" charset="0"/>
                        </a:rPr>
                        <a:t>- খ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sz="3600" dirty="0" err="1" smtClean="0">
                          <a:latin typeface="NikoshBAN" pitchFamily="2" charset="0"/>
                          <a:cs typeface="NikoshBAN" pitchFamily="2" charset="0"/>
                        </a:rPr>
                        <a:t>চারটি</a:t>
                      </a:r>
                      <a:r>
                        <a:rPr lang="en-US" sz="36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600" dirty="0" err="1" smtClean="0">
                          <a:latin typeface="NikoshBAN" pitchFamily="2" charset="0"/>
                          <a:cs typeface="NikoshBAN" pitchFamily="2" charset="0"/>
                        </a:rPr>
                        <a:t>যোগাযোগ</a:t>
                      </a:r>
                      <a:r>
                        <a:rPr lang="en-US" sz="36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600" dirty="0" err="1" smtClean="0">
                          <a:latin typeface="NikoshBAN" pitchFamily="2" charset="0"/>
                          <a:cs typeface="NikoshBAN" pitchFamily="2" charset="0"/>
                        </a:rPr>
                        <a:t>প্রযুক্তির</a:t>
                      </a:r>
                      <a:r>
                        <a:rPr lang="en-US" sz="36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600" dirty="0" err="1" smtClean="0">
                          <a:latin typeface="NikoshBAN" pitchFamily="2" charset="0"/>
                          <a:cs typeface="NikoshBAN" pitchFamily="2" charset="0"/>
                        </a:rPr>
                        <a:t>নাম</a:t>
                      </a:r>
                      <a:r>
                        <a:rPr lang="en-US" sz="36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600" dirty="0" err="1" smtClean="0">
                          <a:latin typeface="NikoshBAN" pitchFamily="2" charset="0"/>
                          <a:cs typeface="NikoshBAN" pitchFamily="2" charset="0"/>
                        </a:rPr>
                        <a:t>লিখ</a:t>
                      </a:r>
                      <a:r>
                        <a:rPr lang="en-US" sz="3600" baseline="0" dirty="0" smtClean="0">
                          <a:latin typeface="NikoshBAN" pitchFamily="2" charset="0"/>
                          <a:cs typeface="NikoshBAN" pitchFamily="2" charset="0"/>
                        </a:rPr>
                        <a:t> ।</a:t>
                      </a:r>
                      <a:endParaRPr lang="en-US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26383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err="1" smtClean="0">
                          <a:latin typeface="NikoshBAN" pitchFamily="2" charset="0"/>
                          <a:cs typeface="NikoshBAN" pitchFamily="2" charset="0"/>
                        </a:rPr>
                        <a:t>দল</a:t>
                      </a:r>
                      <a:r>
                        <a:rPr lang="en-US" sz="3600" dirty="0" smtClean="0">
                          <a:latin typeface="NikoshBAN" pitchFamily="2" charset="0"/>
                          <a:cs typeface="NikoshBAN" pitchFamily="2" charset="0"/>
                        </a:rPr>
                        <a:t>- গ</a:t>
                      </a:r>
                    </a:p>
                    <a:p>
                      <a:endParaRPr lang="en-US" sz="3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 smtClean="0">
                          <a:latin typeface="NikoshBAN" pitchFamily="2" charset="0"/>
                          <a:cs typeface="NikoshBAN" pitchFamily="2" charset="0"/>
                        </a:rPr>
                        <a:t>চারটি</a:t>
                      </a:r>
                      <a:r>
                        <a:rPr lang="en-US" sz="3200" dirty="0" smtClean="0">
                          <a:latin typeface="NikoshBAN" pitchFamily="2" charset="0"/>
                          <a:cs typeface="NikoshBAN" pitchFamily="2" charset="0"/>
                        </a:rPr>
                        <a:t>  </a:t>
                      </a:r>
                      <a:r>
                        <a:rPr lang="en-US" sz="3200" dirty="0" err="1" smtClean="0">
                          <a:latin typeface="NikoshBAN" pitchFamily="2" charset="0"/>
                          <a:cs typeface="NikoshBAN" pitchFamily="2" charset="0"/>
                        </a:rPr>
                        <a:t>তথ্য</a:t>
                      </a:r>
                      <a:r>
                        <a:rPr lang="en-US" sz="32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সংরক্ষণ</a:t>
                      </a:r>
                      <a:r>
                        <a:rPr lang="en-US" sz="32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dirty="0" err="1" smtClean="0">
                          <a:latin typeface="NikoshBAN" pitchFamily="2" charset="0"/>
                          <a:cs typeface="NikoshBAN" pitchFamily="2" charset="0"/>
                        </a:rPr>
                        <a:t>প্রযুক্তির</a:t>
                      </a:r>
                      <a:r>
                        <a:rPr lang="en-US" sz="32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dirty="0" err="1" smtClean="0">
                          <a:latin typeface="NikoshBAN" pitchFamily="2" charset="0"/>
                          <a:cs typeface="NikoshBAN" pitchFamily="2" charset="0"/>
                        </a:rPr>
                        <a:t>নাম</a:t>
                      </a:r>
                      <a:r>
                        <a:rPr lang="en-US" sz="32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dirty="0" err="1" smtClean="0">
                          <a:latin typeface="NikoshBAN" pitchFamily="2" charset="0"/>
                          <a:cs typeface="NikoshBAN" pitchFamily="2" charset="0"/>
                        </a:rPr>
                        <a:t>লিখ</a:t>
                      </a:r>
                      <a:r>
                        <a:rPr lang="en-US" sz="3200" baseline="0" dirty="0" smtClean="0">
                          <a:latin typeface="NikoshBAN" pitchFamily="2" charset="0"/>
                          <a:cs typeface="NikoshBAN" pitchFamily="2" charset="0"/>
                        </a:rPr>
                        <a:t> ।</a:t>
                      </a:r>
                      <a:endParaRPr lang="en-US" sz="32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err="1" smtClean="0">
                          <a:latin typeface="NikoshBAN" pitchFamily="2" charset="0"/>
                          <a:cs typeface="NikoshBAN" pitchFamily="2" charset="0"/>
                        </a:rPr>
                        <a:t>দল</a:t>
                      </a:r>
                      <a:r>
                        <a:rPr lang="en-US" sz="3600" dirty="0" smtClean="0">
                          <a:latin typeface="NikoshBAN" pitchFamily="2" charset="0"/>
                          <a:cs typeface="NikoshBAN" pitchFamily="2" charset="0"/>
                        </a:rPr>
                        <a:t>- ঘ</a:t>
                      </a:r>
                    </a:p>
                    <a:p>
                      <a:r>
                        <a:rPr lang="en-US" sz="2400" dirty="0" err="1" smtClean="0">
                          <a:latin typeface="NikoshBAN" pitchFamily="2" charset="0"/>
                          <a:cs typeface="NikoshBAN" pitchFamily="2" charset="0"/>
                        </a:rPr>
                        <a:t>শূন্যস্থান</a:t>
                      </a:r>
                      <a:r>
                        <a:rPr lang="en-US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পূরন</a:t>
                      </a:r>
                      <a:r>
                        <a:rPr lang="en-US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করঃ</a:t>
                      </a:r>
                      <a:endParaRPr lang="en-US" sz="2400" baseline="0" dirty="0" smtClean="0"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r>
                        <a:rPr lang="en-US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(ক) </a:t>
                      </a:r>
                      <a:r>
                        <a:rPr lang="en-US" sz="24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আমাদের</a:t>
                      </a:r>
                      <a:r>
                        <a:rPr lang="en-US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জীবনকে</a:t>
                      </a:r>
                      <a:r>
                        <a:rPr lang="en-US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সহজ</a:t>
                      </a:r>
                      <a:r>
                        <a:rPr lang="en-US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করে</a:t>
                      </a:r>
                      <a:r>
                        <a:rPr lang="en-US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তথ্য</a:t>
                      </a:r>
                      <a:r>
                        <a:rPr lang="en-US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ও                      </a:t>
                      </a:r>
                      <a:r>
                        <a:rPr lang="en-US" sz="24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প্রযুক্তি</a:t>
                      </a:r>
                      <a:r>
                        <a:rPr lang="en-US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।</a:t>
                      </a:r>
                    </a:p>
                    <a:p>
                      <a:r>
                        <a:rPr lang="en-US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(খ) </a:t>
                      </a:r>
                      <a:r>
                        <a:rPr lang="en-US" sz="24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হাজার</a:t>
                      </a:r>
                      <a:r>
                        <a:rPr lang="en-US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বছর</a:t>
                      </a:r>
                      <a:r>
                        <a:rPr lang="en-US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আগে</a:t>
                      </a:r>
                      <a:r>
                        <a:rPr lang="en-US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মানুষ</a:t>
                      </a:r>
                      <a:r>
                        <a:rPr lang="en-US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                       </a:t>
                      </a:r>
                      <a:r>
                        <a:rPr lang="en-US" sz="24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সংকেত</a:t>
                      </a:r>
                      <a:r>
                        <a:rPr lang="en-US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ব্যবহার</a:t>
                      </a:r>
                      <a:r>
                        <a:rPr lang="en-US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করে</a:t>
                      </a:r>
                      <a:r>
                        <a:rPr lang="en-US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যোগাযোগ</a:t>
                      </a:r>
                      <a:r>
                        <a:rPr lang="en-US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করত</a:t>
                      </a:r>
                      <a:r>
                        <a:rPr lang="en-US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।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31800" y="2044700"/>
          <a:ext cx="5562600" cy="1587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7545"/>
                <a:gridCol w="2735055"/>
              </a:tblGrid>
              <a:tr h="1587500">
                <a:tc>
                  <a:txBody>
                    <a:bodyPr/>
                    <a:lstStyle/>
                    <a:p>
                      <a:r>
                        <a:rPr lang="en-US" dirty="0" smtClean="0"/>
                        <a:t> </a:t>
                      </a:r>
                      <a:r>
                        <a:rPr lang="en-US" sz="2400" dirty="0" err="1" smtClean="0">
                          <a:latin typeface="NikoshBAN" pitchFamily="2" charset="0"/>
                          <a:cs typeface="NikoshBAN" pitchFamily="2" charset="0"/>
                        </a:rPr>
                        <a:t>যোগাযোগ</a:t>
                      </a:r>
                      <a:r>
                        <a:rPr lang="en-US" sz="2400" dirty="0" smtClean="0">
                          <a:latin typeface="NikoshBAN" pitchFamily="2" charset="0"/>
                          <a:cs typeface="NikoshBAN" pitchFamily="2" charset="0"/>
                        </a:rPr>
                        <a:t>  </a:t>
                      </a:r>
                      <a:r>
                        <a:rPr lang="en-US" sz="2400" dirty="0" err="1" smtClean="0">
                          <a:latin typeface="NikoshBAN" pitchFamily="2" charset="0"/>
                          <a:cs typeface="NikoshBAN" pitchFamily="2" charset="0"/>
                        </a:rPr>
                        <a:t>প্রযুক্তি</a:t>
                      </a:r>
                      <a:endParaRPr lang="en-US" sz="2400" dirty="0" smtClean="0"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r>
                        <a:rPr lang="en-US" sz="2400" dirty="0" err="1" smtClean="0">
                          <a:latin typeface="NikoshBAN" pitchFamily="2" charset="0"/>
                          <a:cs typeface="NikoshBAN" pitchFamily="2" charset="0"/>
                        </a:rPr>
                        <a:t>তথ্য</a:t>
                      </a:r>
                      <a:r>
                        <a:rPr lang="en-US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সংরক্ষণ</a:t>
                      </a:r>
                      <a:endParaRPr lang="en-US" sz="2400" baseline="0" dirty="0" smtClean="0"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r>
                        <a:rPr lang="en-US" sz="24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তথ্য</a:t>
                      </a:r>
                      <a:r>
                        <a:rPr lang="en-US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সংগ্রহের</a:t>
                      </a:r>
                      <a:r>
                        <a:rPr lang="en-US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একটি</a:t>
                      </a:r>
                      <a:r>
                        <a:rPr lang="en-US" sz="24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উপায়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NikoshBAN" pitchFamily="2" charset="0"/>
                          <a:cs typeface="NikoshBAN" pitchFamily="2" charset="0"/>
                        </a:rPr>
                        <a:t>টেলিভিশন</a:t>
                      </a:r>
                      <a:endParaRPr lang="en-US" sz="2400" dirty="0" smtClean="0"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r>
                        <a:rPr lang="en-US" sz="2400" dirty="0" err="1" smtClean="0">
                          <a:latin typeface="NikoshBAN" pitchFamily="2" charset="0"/>
                          <a:cs typeface="NikoshBAN" pitchFamily="2" charset="0"/>
                        </a:rPr>
                        <a:t>টেলিফোন</a:t>
                      </a:r>
                      <a:endParaRPr lang="en-US" sz="2400" dirty="0" smtClean="0"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r>
                        <a:rPr lang="en-US" sz="2400" dirty="0" err="1" smtClean="0">
                          <a:latin typeface="NikoshBAN" pitchFamily="2" charset="0"/>
                          <a:cs typeface="NikoshBAN" pitchFamily="2" charset="0"/>
                        </a:rPr>
                        <a:t>মেমোরি</a:t>
                      </a:r>
                      <a:r>
                        <a:rPr lang="en-US" sz="24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-কার্ড</a:t>
                      </a:r>
                      <a:endParaRPr lang="en-US" sz="2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10109200" y="5041900"/>
            <a:ext cx="11557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8953500" y="5740400"/>
            <a:ext cx="1231900" cy="12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98700" y="2336800"/>
            <a:ext cx="1041400" cy="26670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866900" y="2654300"/>
            <a:ext cx="1435100" cy="30480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 flipH="1" flipV="1">
            <a:off x="2806700" y="2451100"/>
            <a:ext cx="774700" cy="36830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273800" y="2603500"/>
            <a:ext cx="45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ইন্টারনেট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টিভি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টেলিফোন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ফোন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2000" y="5499100"/>
            <a:ext cx="490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সিডি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মেমোরি-কার্ড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পেন-ড্রাইভ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টেপ-রেকর্ডার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740900" y="3924300"/>
            <a:ext cx="158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0020300" y="464820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যোগাযোগ</a:t>
            </a:r>
            <a:endParaRPr lang="en-US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9093200" y="5410200"/>
            <a:ext cx="1384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ধোঁয়ার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/>
      <p:bldP spid="18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800" y="375811"/>
            <a:ext cx="5168900" cy="610637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54400" y="342900"/>
            <a:ext cx="5207000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পাঠ্য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বইয়ের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৯০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পৃষ্ঠা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বের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-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293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647700"/>
            <a:ext cx="8128000" cy="70788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কাজঃ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7800" y="1727200"/>
            <a:ext cx="988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30400" y="1435100"/>
            <a:ext cx="86995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(ক)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প্রযুক্তি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বিকাশের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ধাপগুলো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প্রবাহচিত্র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।</a:t>
            </a:r>
          </a:p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(খ)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তোমাদের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বিদ্যালয়ের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মাল্টিমিডিয়া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সব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প্রযুক্তি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ব্যবহৃত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তাদের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অ্যালবাম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।</a:t>
            </a:r>
          </a:p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(গ)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কিভাবে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সংরক্ষণ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36631" t="30618" r="36559" b="31384"/>
          <a:stretch>
            <a:fillRect/>
          </a:stretch>
        </p:blipFill>
        <p:spPr bwMode="auto">
          <a:xfrm>
            <a:off x="4283593" y="3835400"/>
            <a:ext cx="3675740" cy="2580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968500" y="3136900"/>
            <a:ext cx="8305800" cy="52322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ঘ)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ছবিতে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প্রযুক্তি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পাচ্ছ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" y="317500"/>
            <a:ext cx="11417299" cy="62611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997700" y="4254500"/>
            <a:ext cx="3898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err="1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9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78649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82394" y="2771335"/>
            <a:ext cx="10227213" cy="2308324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ঃ মোঃ কামরুল হক</a:t>
            </a:r>
          </a:p>
          <a:p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পদবিঃ সহকারি শিক্ষক</a:t>
            </a:r>
          </a:p>
          <a:p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বিদ্যালয়ের নামঃ শিমপুর সরকারি প্রাথমিক বিদ্যালয়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Speech Bubble: Oval 4"/>
          <p:cNvSpPr/>
          <p:nvPr/>
        </p:nvSpPr>
        <p:spPr>
          <a:xfrm>
            <a:off x="3001110" y="76005"/>
            <a:ext cx="4131212" cy="2124222"/>
          </a:xfrm>
          <a:prstGeom prst="wedgeEllipseCallou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968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9501"/>
            <a:ext cx="5302087" cy="6877501"/>
          </a:xfrm>
          <a:prstGeom prst="rect">
            <a:avLst/>
          </a:prstGeom>
        </p:spPr>
      </p:pic>
      <p:sp>
        <p:nvSpPr>
          <p:cNvPr id="7" name="Plaque 6"/>
          <p:cNvSpPr/>
          <p:nvPr/>
        </p:nvSpPr>
        <p:spPr>
          <a:xfrm>
            <a:off x="5359076" y="1153553"/>
            <a:ext cx="6775937" cy="5704449"/>
          </a:xfrm>
          <a:prstGeom prst="plaqu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</a:t>
            </a:r>
            <a:r>
              <a:rPr lang="bn-BD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ণিঃ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চতুর</a:t>
            </a:r>
            <a:r>
              <a:rPr lang="as-IN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 </a:t>
            </a:r>
          </a:p>
          <a:p>
            <a:pPr lvl="1"/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</a:t>
            </a:r>
            <a:r>
              <a:rPr lang="as-IN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bn-BD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ঃ প্রাথমিক বিজ্ঞান</a:t>
            </a:r>
            <a:endParaRPr lang="en-US" sz="3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1"/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as-IN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r>
              <a:rPr lang="bn-BD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তথ্য ও যোগাযোগ প্রযুক্তির উন্নয়ন</a:t>
            </a:r>
            <a:endParaRPr lang="en-US" sz="3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1"/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পাঠ্যা</a:t>
            </a:r>
            <a:r>
              <a:rPr lang="as-IN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ং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শঃ</a:t>
            </a:r>
            <a:r>
              <a:rPr lang="bn-BD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মানুষ এক স্থান থেকে........ইত্যাদি ব্যবহার করছে ।</a:t>
            </a:r>
            <a:endParaRPr lang="en-US" sz="3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1"/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তারি</a:t>
            </a:r>
            <a:r>
              <a:rPr lang="as-IN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r>
              <a:rPr lang="bn-BD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০৮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/০২/২০১৮ই</a:t>
            </a:r>
            <a:r>
              <a:rPr lang="as-IN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ং</a:t>
            </a:r>
            <a:endParaRPr lang="en-US" sz="3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1"/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bn-BD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৪০ </a:t>
            </a:r>
            <a:r>
              <a:rPr lang="en-US" sz="32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32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1" name="Scroll: Horizontal 10"/>
          <p:cNvSpPr/>
          <p:nvPr/>
        </p:nvSpPr>
        <p:spPr>
          <a:xfrm>
            <a:off x="6372665" y="-19500"/>
            <a:ext cx="4797083" cy="1046442"/>
          </a:xfrm>
          <a:prstGeom prst="horizontalScroll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  <a:softEdge rad="127000"/>
          </a:effectLst>
          <a:scene3d>
            <a:camera prst="perspectiveRelaxedModerately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387979" y="110292"/>
            <a:ext cx="2718127" cy="707886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018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22360" y="2926079"/>
            <a:ext cx="10199077" cy="212365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এ পাঠ শেষে শিক্ষার্থীরা...............</a:t>
            </a:r>
          </a:p>
          <a:p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১২.1.1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পর্যায়ক্রমিক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বিকাশ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</a:p>
        </p:txBody>
      </p:sp>
      <p:sp>
        <p:nvSpPr>
          <p:cNvPr id="6" name="Thought Bubble: Cloud 5"/>
          <p:cNvSpPr/>
          <p:nvPr/>
        </p:nvSpPr>
        <p:spPr>
          <a:xfrm>
            <a:off x="3369212" y="67772"/>
            <a:ext cx="3960056" cy="2253399"/>
          </a:xfrm>
          <a:prstGeom prst="cloudCallou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967090" y="562708"/>
            <a:ext cx="25743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শিখনফলঃ</a:t>
            </a:r>
            <a:endParaRPr lang="en-US" sz="5400" dirty="0" err="1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25896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peech Bubble: Oval 3"/>
          <p:cNvSpPr/>
          <p:nvPr/>
        </p:nvSpPr>
        <p:spPr>
          <a:xfrm>
            <a:off x="4628271" y="281354"/>
            <a:ext cx="4754880" cy="2588456"/>
          </a:xfrm>
          <a:prstGeom prst="wedgeEllipseCallout">
            <a:avLst/>
          </a:prstGeom>
          <a:solidFill>
            <a:srgbClr val="D632DA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এসো ভিডিওটি দেখি</a:t>
            </a:r>
            <a:endParaRPr lang="en-US" sz="4000" dirty="0" err="1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4700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94228" y="323557"/>
            <a:ext cx="98755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আমাদের আজকের পাঠ............</a:t>
            </a:r>
          </a:p>
          <a:p>
            <a:r>
              <a:rPr lang="bn-BD" sz="6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 ও যোগাযোগ প্রযুক্তির উন্নয়ন</a:t>
            </a:r>
            <a:endParaRPr lang="en-US" sz="6000" dirty="0" err="1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013" b="36764"/>
          <a:stretch/>
        </p:blipFill>
        <p:spPr>
          <a:xfrm>
            <a:off x="0" y="4403189"/>
            <a:ext cx="12192000" cy="2454812"/>
          </a:xfrm>
          <a:prstGeom prst="rect">
            <a:avLst/>
          </a:prstGeom>
        </p:spPr>
      </p:pic>
      <p:pic>
        <p:nvPicPr>
          <p:cNvPr id="4" name="Picture 3" descr="1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3727" y="2194555"/>
            <a:ext cx="8243667" cy="25040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4119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1434905" y="4698611"/>
            <a:ext cx="2461847" cy="2159391"/>
            <a:chOff x="1181686" y="450167"/>
            <a:chExt cx="3643532" cy="3488787"/>
          </a:xfrm>
        </p:grpSpPr>
        <p:sp>
          <p:nvSpPr>
            <p:cNvPr id="2" name="Rectangle: Rounded Corners 1"/>
            <p:cNvSpPr/>
            <p:nvPr/>
          </p:nvSpPr>
          <p:spPr>
            <a:xfrm>
              <a:off x="1181686" y="450167"/>
              <a:ext cx="3643532" cy="348878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/>
            <p:cNvSpPr/>
            <p:nvPr/>
          </p:nvSpPr>
          <p:spPr>
            <a:xfrm>
              <a:off x="1786597" y="759655"/>
              <a:ext cx="2447778" cy="52050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786597" y="1533378"/>
              <a:ext cx="2447778" cy="50643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786597" y="2391506"/>
              <a:ext cx="2447778" cy="50642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786597" y="3305893"/>
              <a:ext cx="2447778" cy="4642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Arrow: Down 9"/>
            <p:cNvSpPr/>
            <p:nvPr/>
          </p:nvSpPr>
          <p:spPr>
            <a:xfrm>
              <a:off x="2841674" y="1280160"/>
              <a:ext cx="407963" cy="23915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Arrow: Down 10"/>
            <p:cNvSpPr/>
            <p:nvPr/>
          </p:nvSpPr>
          <p:spPr>
            <a:xfrm>
              <a:off x="2848705" y="2067948"/>
              <a:ext cx="414997" cy="295423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rrow: Down 11"/>
            <p:cNvSpPr/>
            <p:nvPr/>
          </p:nvSpPr>
          <p:spPr>
            <a:xfrm>
              <a:off x="2848705" y="2954200"/>
              <a:ext cx="499403" cy="29542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1659987" y="4273865"/>
            <a:ext cx="2067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যোগাযোগ প্রযুক্তি</a:t>
            </a:r>
            <a:endParaRPr lang="en-US" sz="2400" dirty="0" err="1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19862" y="4323104"/>
            <a:ext cx="21465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 সংরক্ষণ প্রযুক্তি</a:t>
            </a:r>
            <a:endParaRPr lang="en-US" sz="2400" dirty="0" err="1">
              <a:solidFill>
                <a:srgbClr val="92D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46252" y="2"/>
            <a:ext cx="7174523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 ও যোগাযোগ প্রযুক্তি কিভাবে উন্নত হয়েছে ?</a:t>
            </a:r>
            <a:endParaRPr lang="en-US" sz="3600" dirty="0" err="1">
              <a:solidFill>
                <a:schemeClr val="tx1">
                  <a:lumMod val="65000"/>
                  <a:lumOff val="3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6" name="Picture 25" descr="1844-telegrap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3257" y="1553016"/>
            <a:ext cx="1571215" cy="1119847"/>
          </a:xfrm>
          <a:prstGeom prst="rect">
            <a:avLst/>
          </a:prstGeom>
        </p:spPr>
      </p:pic>
      <p:pic>
        <p:nvPicPr>
          <p:cNvPr id="27" name="Picture 26" descr="$_8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04960" y="3024554"/>
            <a:ext cx="1068037" cy="1070213"/>
          </a:xfrm>
          <a:prstGeom prst="rect">
            <a:avLst/>
          </a:prstGeom>
        </p:spPr>
      </p:pic>
      <p:pic>
        <p:nvPicPr>
          <p:cNvPr id="28" name="Picture 27" descr="3143_0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4766" y="3139734"/>
            <a:ext cx="1135527" cy="757018"/>
          </a:xfrm>
          <a:prstGeom prst="rect">
            <a:avLst/>
          </a:prstGeom>
        </p:spPr>
      </p:pic>
      <p:pic>
        <p:nvPicPr>
          <p:cNvPr id="29" name="Picture 28" descr="5947110_s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25679" y="1659989"/>
            <a:ext cx="1296965" cy="801858"/>
          </a:xfrm>
          <a:prstGeom prst="rect">
            <a:avLst/>
          </a:prstGeom>
        </p:spPr>
      </p:pic>
      <p:pic>
        <p:nvPicPr>
          <p:cNvPr id="30" name="Picture 29" descr="images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177" y="1609212"/>
            <a:ext cx="759728" cy="1027404"/>
          </a:xfrm>
          <a:prstGeom prst="rect">
            <a:avLst/>
          </a:prstGeom>
        </p:spPr>
      </p:pic>
      <p:pic>
        <p:nvPicPr>
          <p:cNvPr id="31" name="Picture 30" descr="Mosaic-old-ag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101536" y="3197959"/>
            <a:ext cx="1323579" cy="881673"/>
          </a:xfrm>
          <a:prstGeom prst="rect">
            <a:avLst/>
          </a:prstGeom>
        </p:spPr>
      </p:pic>
      <p:pic>
        <p:nvPicPr>
          <p:cNvPr id="32" name="Picture 31" descr="s-l225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80781" y="1547446"/>
            <a:ext cx="1377807" cy="1041010"/>
          </a:xfrm>
          <a:prstGeom prst="rect">
            <a:avLst/>
          </a:prstGeom>
        </p:spPr>
      </p:pic>
      <p:pic>
        <p:nvPicPr>
          <p:cNvPr id="33" name="Picture 32" descr="CD_autolev_crop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335087" y="2855743"/>
            <a:ext cx="1159412" cy="1159412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661182" y="2658794"/>
            <a:ext cx="1223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কাগজ</a:t>
            </a:r>
            <a:endParaRPr lang="en-US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348112" y="2560320"/>
            <a:ext cx="16318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টিভি</a:t>
            </a:r>
            <a:endParaRPr lang="en-US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049109" y="2574388"/>
            <a:ext cx="1575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টেলিগ্রাফ</a:t>
            </a:r>
            <a:endParaRPr lang="en-US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48641" y="3953022"/>
            <a:ext cx="1406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টেপ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রেকর্ডার</a:t>
            </a:r>
            <a:endParaRPr lang="en-US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235571" y="4093698"/>
            <a:ext cx="1659988" cy="379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দেয়াল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endParaRPr lang="en-US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316395" y="4192171"/>
            <a:ext cx="1674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টেলিফোন</a:t>
            </a:r>
            <a:endParaRPr lang="en-US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270606" y="4023360"/>
            <a:ext cx="1406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সিডি</a:t>
            </a:r>
            <a:endParaRPr lang="en-US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481626" y="2518116"/>
            <a:ext cx="1842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</a:t>
            </a:r>
            <a:endParaRPr lang="en-US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5" name="Rectangle: Rounded Corners 1"/>
          <p:cNvSpPr/>
          <p:nvPr/>
        </p:nvSpPr>
        <p:spPr>
          <a:xfrm>
            <a:off x="8142850" y="4698611"/>
            <a:ext cx="2461847" cy="21593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815934" y="675253"/>
            <a:ext cx="10592972" cy="830997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প্রযুক্তিগুলোকে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সংরক্ষণ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দুই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ভাগে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প্রবাহ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চিত্রে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পুরনো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অনুসারে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সাজাও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</a:p>
        </p:txBody>
      </p:sp>
      <p:sp>
        <p:nvSpPr>
          <p:cNvPr id="46" name="Rectangle 45"/>
          <p:cNvSpPr/>
          <p:nvPr/>
        </p:nvSpPr>
        <p:spPr>
          <a:xfrm>
            <a:off x="8551574" y="4890167"/>
            <a:ext cx="1653905" cy="32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8551574" y="5369066"/>
            <a:ext cx="1653905" cy="3134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8551574" y="5900204"/>
            <a:ext cx="1653905" cy="3134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8551574" y="6466166"/>
            <a:ext cx="1653905" cy="2873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row: Down 9"/>
          <p:cNvSpPr/>
          <p:nvPr/>
        </p:nvSpPr>
        <p:spPr>
          <a:xfrm>
            <a:off x="9264464" y="5212335"/>
            <a:ext cx="275651" cy="1480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Arrow: Down 10"/>
          <p:cNvSpPr/>
          <p:nvPr/>
        </p:nvSpPr>
        <p:spPr>
          <a:xfrm>
            <a:off x="9269215" y="5699939"/>
            <a:ext cx="280403" cy="1828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Arrow: Down 11"/>
          <p:cNvSpPr/>
          <p:nvPr/>
        </p:nvSpPr>
        <p:spPr>
          <a:xfrm>
            <a:off x="9269215" y="6248487"/>
            <a:ext cx="337435" cy="1828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1449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-0.12512 L 0.43135 0.09366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" y="1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5006E-6 1.85014E-7 L 0.66888 0.37257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" y="1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26005E-6 -2.7012E-6 L 0.66094 0.26897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0" y="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2162E-6 4.34783E-6 L -0.04152 0.33348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" y="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4563E-6 -2.6457E-6 L -0.31615 0.33141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" y="1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752E-7 -4.07031E-6 L -0.34505 0.17184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842 -0.00208 L -0.0967 0.48104 " pathEditMode="relative" rAng="0" ptsTypes="AA">
                                      <p:cBhvr>
                                        <p:cTn id="11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" y="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3566E-6 2.97872E-6 L -0.60328 0.56498 " pathEditMode="relative" rAng="0" ptsTypes="AA">
                                      <p:cBhvr>
                                        <p:cTn id="12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2" y="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4" grpId="0" animBg="1"/>
      <p:bldP spid="34" grpId="0"/>
      <p:bldP spid="34" grpId="1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  <p:bldP spid="39" grpId="0"/>
      <p:bldP spid="39" grpId="1"/>
      <p:bldP spid="40" grpId="0"/>
      <p:bldP spid="40" grpId="1"/>
      <p:bldP spid="41" grpId="0"/>
      <p:bldP spid="41" grpId="1"/>
      <p:bldP spid="4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08296" y="576775"/>
            <a:ext cx="104663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প্রযুক্তিকে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সংক্ষেপে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আইসিটি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pPr>
              <a:buFont typeface="Wingdings" pitchFamily="2" charset="2"/>
              <a:buChar char="Ø"/>
            </a:pP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প্রযুক্তিকে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দুই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ভাগে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যেমন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-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সংরক্ষণ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0671" y="2757268"/>
            <a:ext cx="1012873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প্রযুক্তির</a:t>
            </a: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বিকাশ</a:t>
            </a:r>
            <a:endParaRPr lang="en-US" sz="3600" dirty="0" smtClean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হাজার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আগে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মানুষ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ধোঁয়ার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সংকেত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পাঠিয়ে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ঢোল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বাজিয়ে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যোগাযোগের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পরবর্তী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ধাপে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চিঠিপত্র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আদান-প্রদান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সংবাদপত্রের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প্রচলন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       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গবেষণা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পত্রিকা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ইত্যাদির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মানুষ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বিনিময়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আধুনিককালে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যোগাযোগের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টেলিফোন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রেডিও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টেলিভিশন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ফোন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ইত্যাদি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করছে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</a:p>
          <a:p>
            <a:pPr>
              <a:buFont typeface="Wingdings" pitchFamily="2" charset="2"/>
              <a:buChar char="v"/>
            </a:pP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 descr="1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015" y="0"/>
            <a:ext cx="4234376" cy="3174106"/>
          </a:xfrm>
          <a:prstGeom prst="rect">
            <a:avLst/>
          </a:prstGeom>
        </p:spPr>
      </p:pic>
      <p:pic>
        <p:nvPicPr>
          <p:cNvPr id="6" name="Picture 5" descr="1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756" y="0"/>
            <a:ext cx="3310573" cy="2849718"/>
          </a:xfrm>
          <a:prstGeom prst="rect">
            <a:avLst/>
          </a:prstGeom>
        </p:spPr>
      </p:pic>
      <p:pic>
        <p:nvPicPr>
          <p:cNvPr id="7" name="Picture 6" descr="14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1716" y="5065473"/>
            <a:ext cx="3694205" cy="169405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56807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/>
      <p:bldP spid="4" grpId="1" uiExpand="1" build="allAtOnce"/>
      <p:bldP spid="4" grpId="2" uiExpand="1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3723" y="407964"/>
            <a:ext cx="1050856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4800" b="1" dirty="0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সংরক্ষণ</a:t>
            </a:r>
            <a:r>
              <a:rPr lang="en-US" sz="4800" b="1" dirty="0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প্রযুক্তির</a:t>
            </a:r>
            <a:r>
              <a:rPr lang="en-US" sz="4800" b="1" dirty="0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ইতিহাসঃ</a:t>
            </a:r>
            <a:r>
              <a:rPr lang="en-US" sz="4800" b="1" dirty="0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প্রাচীনকালে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মানুষ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গুহার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দেয়ালে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এঁকে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সংরক্ষণ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</a:p>
          <a:p>
            <a:pPr>
              <a:buFont typeface="Wingdings" pitchFamily="2" charset="2"/>
              <a:buChar char="v"/>
            </a:pP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ছাপাখানা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আবিষ্কারের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ফলে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মানুষ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অনেক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বইতে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ছাপিয়ে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সংরক্ষণ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শুরু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pPr>
              <a:buFont typeface="Wingdings" pitchFamily="2" charset="2"/>
              <a:buChar char="v"/>
            </a:pP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বর্তমানে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মানুষ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সংরক্ষণের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ক্যামেরা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টেপ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রেকর্ডার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ভিডিও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রেকর্ডার,পেন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ড্রাইভ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সিডি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ডিভিডি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মেমোরি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কার্ড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ইত্যাদি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করছে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</a:p>
        </p:txBody>
      </p:sp>
      <p:pic>
        <p:nvPicPr>
          <p:cNvPr id="4" name="Picture 3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3601" y="3967089"/>
            <a:ext cx="1912107" cy="1912106"/>
          </a:xfrm>
          <a:prstGeom prst="rect">
            <a:avLst/>
          </a:prstGeom>
        </p:spPr>
      </p:pic>
      <p:pic>
        <p:nvPicPr>
          <p:cNvPr id="5" name="Picture 4" descr="1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2733" y="4009294"/>
            <a:ext cx="1898039" cy="1898039"/>
          </a:xfrm>
          <a:prstGeom prst="rect">
            <a:avLst/>
          </a:prstGeom>
        </p:spPr>
      </p:pic>
      <p:pic>
        <p:nvPicPr>
          <p:cNvPr id="6" name="Picture 5" descr="11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156" y="4107766"/>
            <a:ext cx="2297981" cy="1529202"/>
          </a:xfrm>
          <a:prstGeom prst="rect">
            <a:avLst/>
          </a:prstGeom>
        </p:spPr>
      </p:pic>
      <p:pic>
        <p:nvPicPr>
          <p:cNvPr id="7" name="Picture 6" descr="11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5174" y="4192174"/>
            <a:ext cx="2363073" cy="162789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97282" y="6006905"/>
            <a:ext cx="90173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সংরক্ষণ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307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608</TotalTime>
  <Words>445</Words>
  <Application>Microsoft Office PowerPoint</Application>
  <PresentationFormat>Custom</PresentationFormat>
  <Paragraphs>71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Flow</vt:lpstr>
      <vt:lpstr>Aspect</vt:lpstr>
      <vt:lpstr>Oriel</vt:lpstr>
      <vt:lpstr>Concourse</vt:lpstr>
      <vt:lpstr>Apex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Dpe</dc:creator>
  <cp:lastModifiedBy>Smart-IT</cp:lastModifiedBy>
  <cp:revision>143</cp:revision>
  <dcterms:created xsi:type="dcterms:W3CDTF">2018-02-08T09:13:59Z</dcterms:created>
  <dcterms:modified xsi:type="dcterms:W3CDTF">2018-02-10T12:45:13Z</dcterms:modified>
</cp:coreProperties>
</file>